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60"/>
  </p:notesMasterIdLst>
  <p:handoutMasterIdLst>
    <p:handoutMasterId r:id="rId61"/>
  </p:handoutMasterIdLst>
  <p:sldIdLst>
    <p:sldId id="258" r:id="rId5"/>
    <p:sldId id="505" r:id="rId6"/>
    <p:sldId id="818" r:id="rId7"/>
    <p:sldId id="846" r:id="rId8"/>
    <p:sldId id="819" r:id="rId9"/>
    <p:sldId id="874" r:id="rId10"/>
    <p:sldId id="875" r:id="rId11"/>
    <p:sldId id="822" r:id="rId12"/>
    <p:sldId id="876" r:id="rId13"/>
    <p:sldId id="877" r:id="rId14"/>
    <p:sldId id="878" r:id="rId15"/>
    <p:sldId id="879" r:id="rId16"/>
    <p:sldId id="880" r:id="rId17"/>
    <p:sldId id="881" r:id="rId18"/>
    <p:sldId id="882" r:id="rId19"/>
    <p:sldId id="883" r:id="rId20"/>
    <p:sldId id="884" r:id="rId21"/>
    <p:sldId id="885" r:id="rId22"/>
    <p:sldId id="886" r:id="rId23"/>
    <p:sldId id="887" r:id="rId24"/>
    <p:sldId id="888" r:id="rId25"/>
    <p:sldId id="889" r:id="rId26"/>
    <p:sldId id="891" r:id="rId27"/>
    <p:sldId id="890" r:id="rId28"/>
    <p:sldId id="892" r:id="rId29"/>
    <p:sldId id="893" r:id="rId30"/>
    <p:sldId id="894" r:id="rId31"/>
    <p:sldId id="895" r:id="rId32"/>
    <p:sldId id="896" r:id="rId33"/>
    <p:sldId id="897" r:id="rId34"/>
    <p:sldId id="898" r:id="rId35"/>
    <p:sldId id="899" r:id="rId36"/>
    <p:sldId id="900" r:id="rId37"/>
    <p:sldId id="901" r:id="rId38"/>
    <p:sldId id="902" r:id="rId39"/>
    <p:sldId id="903" r:id="rId40"/>
    <p:sldId id="904" r:id="rId41"/>
    <p:sldId id="905" r:id="rId42"/>
    <p:sldId id="906" r:id="rId43"/>
    <p:sldId id="907" r:id="rId44"/>
    <p:sldId id="908" r:id="rId45"/>
    <p:sldId id="909" r:id="rId46"/>
    <p:sldId id="910" r:id="rId47"/>
    <p:sldId id="911" r:id="rId48"/>
    <p:sldId id="912" r:id="rId49"/>
    <p:sldId id="913" r:id="rId50"/>
    <p:sldId id="914" r:id="rId51"/>
    <p:sldId id="915" r:id="rId52"/>
    <p:sldId id="850" r:id="rId53"/>
    <p:sldId id="854" r:id="rId54"/>
    <p:sldId id="851" r:id="rId55"/>
    <p:sldId id="855" r:id="rId56"/>
    <p:sldId id="852" r:id="rId57"/>
    <p:sldId id="856" r:id="rId58"/>
    <p:sldId id="873" r:id="rId59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280">
          <p15:clr>
            <a:srgbClr val="A4A3A4"/>
          </p15:clr>
        </p15:guide>
        <p15:guide id="19" orient="horz" pos="573">
          <p15:clr>
            <a:srgbClr val="A4A3A4"/>
          </p15:clr>
        </p15:guide>
        <p15:guide id="20" orient="horz" pos="2658">
          <p15:clr>
            <a:srgbClr val="A4A3A4"/>
          </p15:clr>
        </p15:guide>
        <p15:guide id="21" orient="horz" pos="1619">
          <p15:clr>
            <a:srgbClr val="A4A3A4"/>
          </p15:clr>
        </p15:guide>
        <p15:guide id="22" orient="horz" pos="1031">
          <p15:clr>
            <a:srgbClr val="A4A3A4"/>
          </p15:clr>
        </p15:guide>
        <p15:guide id="23" orient="horz" pos="2774">
          <p15:clr>
            <a:srgbClr val="A4A3A4"/>
          </p15:clr>
        </p15:guide>
        <p15:guide id="24" orient="horz" pos="863">
          <p15:clr>
            <a:srgbClr val="A4A3A4"/>
          </p15:clr>
        </p15:guide>
        <p15:guide id="25" pos="2922">
          <p15:clr>
            <a:srgbClr val="A4A3A4"/>
          </p15:clr>
        </p15:guide>
        <p15:guide id="26" pos="391">
          <p15:clr>
            <a:srgbClr val="A4A3A4"/>
          </p15:clr>
        </p15:guide>
        <p15:guide id="27" pos="3158">
          <p15:clr>
            <a:srgbClr val="A4A3A4"/>
          </p15:clr>
        </p15:guide>
        <p15:guide id="28" pos="5474">
          <p15:clr>
            <a:srgbClr val="A4A3A4"/>
          </p15:clr>
        </p15:guide>
        <p15:guide id="29" pos="3987">
          <p15:clr>
            <a:srgbClr val="A4A3A4"/>
          </p15:clr>
        </p15:guide>
        <p15:guide id="30" pos="218">
          <p15:clr>
            <a:srgbClr val="A4A3A4"/>
          </p15:clr>
        </p15:guide>
        <p15:guide id="31" pos="257">
          <p15:clr>
            <a:srgbClr val="A4A3A4"/>
          </p15:clr>
        </p15:guide>
        <p15:guide id="32" pos="5107">
          <p15:clr>
            <a:srgbClr val="A4A3A4"/>
          </p15:clr>
        </p15:guide>
        <p15:guide id="33" pos="5166">
          <p15:clr>
            <a:srgbClr val="A4A3A4"/>
          </p15:clr>
        </p15:guide>
        <p15:guide id="34" pos="4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22746"/>
    <a:srgbClr val="1A9CB0"/>
    <a:srgbClr val="A3C644"/>
    <a:srgbClr val="999999"/>
    <a:srgbClr val="E6E6E6"/>
    <a:srgbClr val="CCCCCC"/>
    <a:srgbClr val="666666"/>
    <a:srgbClr val="464547"/>
    <a:srgbClr val="2FC2D9"/>
    <a:srgbClr val="444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A570CA-D5E0-452B-825C-2BA5EAE807C8}" v="3" dt="2019-04-29T19:06:02.21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7" autoAdjust="0"/>
    <p:restoredTop sz="76410" autoAdjust="0"/>
  </p:normalViewPr>
  <p:slideViewPr>
    <p:cSldViewPr snapToGrid="0">
      <p:cViewPr varScale="1">
        <p:scale>
          <a:sx n="111" d="100"/>
          <a:sy n="111" d="100"/>
        </p:scale>
        <p:origin x="930" y="78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280"/>
        <p:guide orient="horz" pos="573"/>
        <p:guide orient="horz" pos="2658"/>
        <p:guide orient="horz" pos="1619"/>
        <p:guide orient="horz" pos="1031"/>
        <p:guide orient="horz" pos="2774"/>
        <p:guide orient="horz" pos="863"/>
        <p:guide pos="2922"/>
        <p:guide pos="391"/>
        <p:guide pos="3158"/>
        <p:guide pos="5474"/>
        <p:guide pos="3987"/>
        <p:guide pos="218"/>
        <p:guide pos="257"/>
        <p:guide pos="5107"/>
        <p:guide pos="5166"/>
        <p:guide pos="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4/29/2019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4/29/2019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64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478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33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64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86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82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69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1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119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7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816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725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98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10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33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227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876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450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29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431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106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07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658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060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277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530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20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3357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898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6875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695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258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36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14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513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791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582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8663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269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3691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827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1297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0352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13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2606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0790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1031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386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7079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[Measures].[Population] ON columns,</a:t>
            </a:r>
          </a:p>
          <a:p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({TOPCOUNT([Dim Country].[</a:t>
            </a:r>
            <a:r>
              <a:rPr lang="en-US" sz="9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Geograhy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].[Country].MEMBERS, 10, [Measures].[Population])}</a:t>
            </a:r>
          </a:p>
          <a:p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,{[Dim Date].[Years].[Calendar Year].MEMBERS})</a:t>
            </a:r>
          </a:p>
          <a:p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rows</a:t>
            </a:r>
          </a:p>
          <a:p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[UN Statistics DSV]</a:t>
            </a:r>
          </a:p>
          <a:p>
            <a:endParaRPr lang="en-US" sz="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4049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02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78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62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2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32881" y="1417371"/>
            <a:ext cx="7450669" cy="744805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58067" y="2879524"/>
            <a:ext cx="2626059" cy="277768"/>
          </a:xfrm>
          <a:prstGeom prst="rect">
            <a:avLst/>
          </a:prstGeom>
          <a:solidFill>
            <a:schemeClr val="accent2"/>
          </a:solidFill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4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1" y="504825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48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Background Image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1556683"/>
            <a:ext cx="6910388" cy="595035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15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0" y="334010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425474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980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079898"/>
            <a:ext cx="8339328" cy="338328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>
                <a:solidFill>
                  <a:schemeClr val="tx1"/>
                </a:solidFill>
              </a:defRPr>
            </a:lvl1pPr>
            <a:lvl2pPr marL="557213" indent="-214313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200" baseline="0"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 sz="1100" baseline="0">
                <a:solidFill>
                  <a:schemeClr val="tx1"/>
                </a:solidFill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3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9144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mbered List_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456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856480"/>
            <a:ext cx="9155206" cy="2982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7421113" y="4900039"/>
            <a:ext cx="1493520" cy="1923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8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8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80559" y="4921739"/>
            <a:ext cx="2316480" cy="16158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sz="600" b="0" i="0" kern="0" spc="15" dirty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13249" y="4940808"/>
            <a:ext cx="0" cy="123444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ogo_footer.png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224" y="4931433"/>
            <a:ext cx="476250" cy="1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50" r:id="rId3"/>
    <p:sldLayoutId id="2147483711" r:id="rId4"/>
    <p:sldLayoutId id="2147483749" r:id="rId5"/>
    <p:sldLayoutId id="2147483751" r:id="rId6"/>
    <p:sldLayoutId id="2147483752" r:id="rId7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SQL-Saturday/SQL-Saturday-Moscow-2015/Hall-B-How-do-you-know-that-your-MDX-and-does-not-break-the-brai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2"/>
          <p:cNvSpPr txBox="1">
            <a:spLocks/>
          </p:cNvSpPr>
          <p:nvPr/>
        </p:nvSpPr>
        <p:spPr>
          <a:xfrm>
            <a:off x="7487582" y="4826638"/>
            <a:ext cx="1373372" cy="31686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653DBC-8030-4694-8839-C82DD373D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503" y="0"/>
            <a:ext cx="4076955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5B2F94-165E-4906-8F86-176BC581B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172" y="0"/>
            <a:ext cx="3504364" cy="1483743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30CB4107-093C-4672-AD73-7CA9BBAF9CB0}"/>
              </a:ext>
            </a:extLst>
          </p:cNvPr>
          <p:cNvSpPr txBox="1">
            <a:spLocks/>
          </p:cNvSpPr>
          <p:nvPr/>
        </p:nvSpPr>
        <p:spPr>
          <a:xfrm>
            <a:off x="412836" y="4422418"/>
            <a:ext cx="3649662" cy="27979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April 24, 2019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4A36B32-1D32-4187-A68E-54A7C37800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7464" y="284672"/>
            <a:ext cx="4679414" cy="397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35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12" y="1249651"/>
            <a:ext cx="6368584" cy="350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192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073" y="1221893"/>
            <a:ext cx="6645728" cy="358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576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44647"/>
            <a:ext cx="72294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6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2" y="1227095"/>
            <a:ext cx="6856688" cy="362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10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68" y="1221893"/>
            <a:ext cx="6625318" cy="351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28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6" y="1221893"/>
            <a:ext cx="6872967" cy="356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76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73" y="1221893"/>
            <a:ext cx="5027888" cy="34913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41" y="1221893"/>
            <a:ext cx="52959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21893"/>
            <a:ext cx="6833034" cy="35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27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93" y="1265854"/>
            <a:ext cx="7011453" cy="359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0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" y="1253170"/>
            <a:ext cx="6749823" cy="359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921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32881" y="1417371"/>
            <a:ext cx="8002404" cy="744805"/>
          </a:xfrm>
        </p:spPr>
        <p:txBody>
          <a:bodyPr>
            <a:noAutofit/>
          </a:bodyPr>
          <a:lstStyle/>
          <a:p>
            <a:r>
              <a:rPr lang="en-US" dirty="0"/>
              <a:t>MSBI DEVELOPER </a:t>
            </a:r>
          </a:p>
          <a:p>
            <a:r>
              <a:rPr lang="en-US" dirty="0"/>
              <a:t>Course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658067" y="2879524"/>
            <a:ext cx="2668038" cy="800989"/>
          </a:xfrm>
        </p:spPr>
        <p:txBody>
          <a:bodyPr/>
          <a:lstStyle/>
          <a:p>
            <a:r>
              <a:rPr lang="en-US" sz="4800" dirty="0"/>
              <a:t>S16E24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April 30, 2016 by Andrey Potapov</a:t>
            </a:r>
          </a:p>
        </p:txBody>
      </p:sp>
      <p:pic>
        <p:nvPicPr>
          <p:cNvPr id="17" name="Picture Placeholder 16" descr="logo_cover_4.png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22" b="3622"/>
          <a:stretch>
            <a:fillRect/>
          </a:stretch>
        </p:blipFill>
        <p:spPr/>
      </p:pic>
      <p:pic>
        <p:nvPicPr>
          <p:cNvPr id="1026" name="Picture 2" descr="BI.Exchan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3" t="23645" r="5243" b="18570"/>
          <a:stretch/>
        </p:blipFill>
        <p:spPr bwMode="auto">
          <a:xfrm>
            <a:off x="2189584" y="420860"/>
            <a:ext cx="952806" cy="54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121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73" y="1221893"/>
            <a:ext cx="7077963" cy="36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610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321247"/>
            <a:ext cx="7219950" cy="3133725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48" y="1249810"/>
            <a:ext cx="70866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18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443" y="1221893"/>
            <a:ext cx="6544357" cy="351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71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37" y="1242441"/>
            <a:ext cx="6639605" cy="351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87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740" y="1221893"/>
            <a:ext cx="6366103" cy="350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61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47842"/>
            <a:ext cx="7019973" cy="360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60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4" y="1295125"/>
            <a:ext cx="6921954" cy="355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292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21893"/>
            <a:ext cx="7004347" cy="352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838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16" y="1242441"/>
            <a:ext cx="6638925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995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356472"/>
            <a:ext cx="697230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154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Previous part: S16E23 AGENDA</a:t>
            </a:r>
          </a:p>
        </p:txBody>
      </p:sp>
      <p:sp>
        <p:nvSpPr>
          <p:cNvPr id="2" name="Rectangle 1"/>
          <p:cNvSpPr/>
          <p:nvPr/>
        </p:nvSpPr>
        <p:spPr>
          <a:xfrm>
            <a:off x="2286000" y="2310140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37037" y="1832753"/>
            <a:ext cx="7840717" cy="362732"/>
            <a:chOff x="448467" y="1385345"/>
            <a:chExt cx="10454288" cy="483642"/>
          </a:xfrm>
        </p:grpSpPr>
        <p:sp>
          <p:nvSpPr>
            <p:cNvPr id="18" name="TextBox 17"/>
            <p:cNvSpPr txBox="1"/>
            <p:nvPr/>
          </p:nvSpPr>
          <p:spPr>
            <a:xfrm>
              <a:off x="991816" y="1417582"/>
              <a:ext cx="991093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chemeClr val="bg1"/>
                </a:buClr>
                <a:buSzPct val="140000"/>
              </a:pPr>
              <a:r>
                <a:rPr lang="en-US" sz="1600" b="1" dirty="0"/>
                <a:t>Extending SSAS Cubes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85474" y="2419880"/>
            <a:ext cx="7840717" cy="348438"/>
            <a:chOff x="448467" y="1385345"/>
            <a:chExt cx="10454288" cy="464582"/>
          </a:xfrm>
        </p:grpSpPr>
        <p:sp>
          <p:nvSpPr>
            <p:cNvPr id="21" name="TextBox 20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Defining Attribute Relationships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37037" y="942103"/>
            <a:ext cx="7840717" cy="362732"/>
            <a:chOff x="448467" y="1385345"/>
            <a:chExt cx="10454288" cy="483642"/>
          </a:xfrm>
        </p:grpSpPr>
        <p:sp>
          <p:nvSpPr>
            <p:cNvPr id="27" name="TextBox 26"/>
            <p:cNvSpPr txBox="1"/>
            <p:nvPr/>
          </p:nvSpPr>
          <p:spPr>
            <a:xfrm>
              <a:off x="991816" y="1417582"/>
              <a:ext cx="991093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chemeClr val="bg1"/>
                </a:buClr>
                <a:buSzPct val="140000"/>
              </a:pPr>
              <a:r>
                <a:rPr lang="en-US" sz="1600" b="1" dirty="0"/>
                <a:t>!!! Configuration in Project DM (thanks to Vladimir)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5474" y="3000716"/>
            <a:ext cx="7840717" cy="348438"/>
            <a:chOff x="448467" y="1385345"/>
            <a:chExt cx="10454288" cy="464582"/>
          </a:xfrm>
        </p:grpSpPr>
        <p:sp>
          <p:nvSpPr>
            <p:cNvPr id="30" name="TextBox 29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Creating and Modifying User Dimension Hierarchies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85474" y="3581552"/>
            <a:ext cx="7840717" cy="348438"/>
            <a:chOff x="448467" y="1385345"/>
            <a:chExt cx="10454288" cy="464582"/>
          </a:xfrm>
        </p:grpSpPr>
        <p:sp>
          <p:nvSpPr>
            <p:cNvPr id="22" name="TextBox 21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Associating Dimensions to Measures Groups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85474" y="4162389"/>
            <a:ext cx="7840717" cy="348438"/>
            <a:chOff x="448467" y="1385345"/>
            <a:chExt cx="10454288" cy="464582"/>
          </a:xfrm>
        </p:grpSpPr>
        <p:sp>
          <p:nvSpPr>
            <p:cNvPr id="32" name="TextBox 31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Selecting Relationship Types</a:t>
              </a:r>
            </a:p>
          </p:txBody>
        </p:sp>
        <p:sp>
          <p:nvSpPr>
            <p:cNvPr id="33" name="Oval 32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37037" y="1347864"/>
            <a:ext cx="7840717" cy="362732"/>
            <a:chOff x="448467" y="1385345"/>
            <a:chExt cx="10454288" cy="483642"/>
          </a:xfrm>
        </p:grpSpPr>
        <p:sp>
          <p:nvSpPr>
            <p:cNvPr id="35" name="TextBox 34"/>
            <p:cNvSpPr txBox="1"/>
            <p:nvPr/>
          </p:nvSpPr>
          <p:spPr>
            <a:xfrm>
              <a:off x="991816" y="1417582"/>
              <a:ext cx="991093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chemeClr val="bg1"/>
                </a:buClr>
                <a:buSzPct val="140000"/>
              </a:pPr>
              <a:r>
                <a:rPr lang="en-US" sz="1600" b="1" dirty="0"/>
                <a:t>!!! ETL Deployment and Testing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527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181" y="1221893"/>
            <a:ext cx="622935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719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60" y="1221893"/>
            <a:ext cx="6970642" cy="36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50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668" y="1221893"/>
            <a:ext cx="7016981" cy="359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7528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72" y="1221893"/>
            <a:ext cx="6597454" cy="35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15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2" y="1221893"/>
            <a:ext cx="6949522" cy="358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800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21893"/>
            <a:ext cx="6939248" cy="361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920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34" y="1197023"/>
            <a:ext cx="6894174" cy="36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11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330372"/>
            <a:ext cx="721995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2871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21893"/>
            <a:ext cx="6939248" cy="362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664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49" y="1221893"/>
            <a:ext cx="6501990" cy="351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Previous part: S16E23 AGENDA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306215" y="915812"/>
            <a:ext cx="7840717" cy="362732"/>
            <a:chOff x="448467" y="1385345"/>
            <a:chExt cx="10454288" cy="483642"/>
          </a:xfrm>
        </p:grpSpPr>
        <p:sp>
          <p:nvSpPr>
            <p:cNvPr id="18" name="TextBox 17"/>
            <p:cNvSpPr txBox="1"/>
            <p:nvPr/>
          </p:nvSpPr>
          <p:spPr>
            <a:xfrm>
              <a:off x="991816" y="1417582"/>
              <a:ext cx="991093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chemeClr val="bg1"/>
                </a:buClr>
                <a:buSzPct val="140000"/>
              </a:pPr>
              <a:r>
                <a:rPr lang="en-US" sz="1600" b="1" dirty="0"/>
                <a:t>Creating KPIs, Actions, Translations, and Perspectives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1641" y="1480545"/>
            <a:ext cx="7840717" cy="348438"/>
            <a:chOff x="448467" y="1385345"/>
            <a:chExt cx="10454288" cy="464582"/>
          </a:xfrm>
        </p:grpSpPr>
        <p:sp>
          <p:nvSpPr>
            <p:cNvPr id="21" name="TextBox 20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Understanding KPI value, Goal, Status, and Trend Properties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51641" y="2005488"/>
            <a:ext cx="7840717" cy="348438"/>
            <a:chOff x="448467" y="1385345"/>
            <a:chExt cx="10454288" cy="464582"/>
          </a:xfrm>
        </p:grpSpPr>
        <p:sp>
          <p:nvSpPr>
            <p:cNvPr id="30" name="TextBox 29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Additional KPI Properties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51641" y="2530431"/>
            <a:ext cx="7840717" cy="348438"/>
            <a:chOff x="448467" y="1385345"/>
            <a:chExt cx="10454288" cy="464582"/>
          </a:xfrm>
        </p:grpSpPr>
        <p:sp>
          <p:nvSpPr>
            <p:cNvPr id="22" name="TextBox 21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Creating KPIs, Viewing KPIs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51641" y="3071063"/>
            <a:ext cx="7840717" cy="348438"/>
            <a:chOff x="448467" y="1385345"/>
            <a:chExt cx="10454288" cy="464582"/>
          </a:xfrm>
        </p:grpSpPr>
        <p:sp>
          <p:nvSpPr>
            <p:cNvPr id="35" name="TextBox 34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Implementing Actions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51641" y="3611695"/>
            <a:ext cx="7840717" cy="348438"/>
            <a:chOff x="448467" y="1385345"/>
            <a:chExt cx="10454288" cy="464582"/>
          </a:xfrm>
        </p:grpSpPr>
        <p:sp>
          <p:nvSpPr>
            <p:cNvPr id="38" name="TextBox 37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Localizing Cubes Through Translations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51641" y="4152327"/>
            <a:ext cx="7840717" cy="348438"/>
            <a:chOff x="448467" y="1385345"/>
            <a:chExt cx="10454288" cy="464582"/>
          </a:xfrm>
        </p:grpSpPr>
        <p:sp>
          <p:nvSpPr>
            <p:cNvPr id="41" name="TextBox 40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Implementing Cubes Perspectives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A3C6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9696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213" y="1221894"/>
            <a:ext cx="6690938" cy="358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508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37" y="1221893"/>
            <a:ext cx="68770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373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356472"/>
            <a:ext cx="7010400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55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196" y="1356472"/>
            <a:ext cx="709612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19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41" y="1242440"/>
            <a:ext cx="6765638" cy="336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1606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263" y="1221893"/>
            <a:ext cx="7036032" cy="363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521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54" y="1221893"/>
            <a:ext cx="679132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017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38" y="1221893"/>
            <a:ext cx="70485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578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824" y="1242441"/>
            <a:ext cx="5356154" cy="341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10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Applying MDX Functions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407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S16E24 AGENDA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306215" y="915812"/>
            <a:ext cx="7840718" cy="362732"/>
            <a:chOff x="448467" y="1385345"/>
            <a:chExt cx="10454289" cy="483642"/>
          </a:xfrm>
        </p:grpSpPr>
        <p:sp>
          <p:nvSpPr>
            <p:cNvPr id="18" name="TextBox 17"/>
            <p:cNvSpPr txBox="1"/>
            <p:nvPr/>
          </p:nvSpPr>
          <p:spPr>
            <a:xfrm>
              <a:off x="991817" y="1417582"/>
              <a:ext cx="991093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chemeClr val="bg1"/>
                </a:buClr>
                <a:buSzPct val="140000"/>
              </a:pPr>
              <a:r>
                <a:rPr lang="en-US" sz="1600" b="1" dirty="0">
                  <a:solidFill>
                    <a:srgbClr val="1A9CB0"/>
                  </a:solidFill>
                </a:rPr>
                <a:t>Creating Calculations and Queries</a:t>
              </a:r>
              <a:r>
                <a:rPr lang="en-US" sz="1600" dirty="0">
                  <a:solidFill>
                    <a:srgbClr val="1A9CB0"/>
                  </a:solidFill>
                </a:rPr>
                <a:t>  </a:t>
              </a:r>
              <a:r>
                <a:rPr lang="en-US" sz="1600" b="1" dirty="0">
                  <a:solidFill>
                    <a:srgbClr val="1A9CB0"/>
                  </a:solidFill>
                </a:rPr>
                <a:t>by Using MDX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2FC2D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1641" y="1480545"/>
            <a:ext cx="7840717" cy="348438"/>
            <a:chOff x="448467" y="1385345"/>
            <a:chExt cx="10454288" cy="464582"/>
          </a:xfrm>
        </p:grpSpPr>
        <p:sp>
          <p:nvSpPr>
            <p:cNvPr id="21" name="TextBox 20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Understanding MDX syntax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2FC2D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51641" y="2005488"/>
            <a:ext cx="7840717" cy="348438"/>
            <a:chOff x="448467" y="1385345"/>
            <a:chExt cx="10454288" cy="464582"/>
          </a:xfrm>
        </p:grpSpPr>
        <p:sp>
          <p:nvSpPr>
            <p:cNvPr id="30" name="TextBox 29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Applying MDX Functions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2FC2D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51641" y="2530431"/>
            <a:ext cx="7840717" cy="348438"/>
            <a:chOff x="448467" y="1385345"/>
            <a:chExt cx="10454288" cy="464582"/>
          </a:xfrm>
        </p:grpSpPr>
        <p:sp>
          <p:nvSpPr>
            <p:cNvPr id="22" name="TextBox 21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Creating Calculated Members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2FC2D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51641" y="3071063"/>
            <a:ext cx="7840717" cy="348438"/>
            <a:chOff x="448467" y="1385345"/>
            <a:chExt cx="10454288" cy="464582"/>
          </a:xfrm>
        </p:grpSpPr>
        <p:sp>
          <p:nvSpPr>
            <p:cNvPr id="35" name="TextBox 34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Defining Named Sets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2FC2D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6215" y="3716623"/>
            <a:ext cx="7840717" cy="348438"/>
            <a:chOff x="448467" y="1385345"/>
            <a:chExt cx="10454288" cy="464582"/>
          </a:xfrm>
        </p:grpSpPr>
        <p:sp>
          <p:nvSpPr>
            <p:cNvPr id="26" name="TextBox 25"/>
            <p:cNvSpPr txBox="1"/>
            <p:nvPr/>
          </p:nvSpPr>
          <p:spPr>
            <a:xfrm>
              <a:off x="991816" y="1395806"/>
              <a:ext cx="9910939" cy="451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Parent child user hierarchies</a:t>
              </a:r>
            </a:p>
          </p:txBody>
        </p:sp>
        <p:sp>
          <p:nvSpPr>
            <p:cNvPr id="27" name="Oval 26"/>
            <p:cNvSpPr/>
            <p:nvPr/>
          </p:nvSpPr>
          <p:spPr>
            <a:xfrm>
              <a:off x="448467" y="1385345"/>
              <a:ext cx="464583" cy="464582"/>
            </a:xfrm>
            <a:prstGeom prst="ellipse">
              <a:avLst/>
            </a:prstGeom>
            <a:solidFill>
              <a:srgbClr val="B2274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8283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Applying MDX Functions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36141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Creating Calculated Members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2774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Creating Calculated Members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1700" dirty="0"/>
              <a:t>Rate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922" y="1541429"/>
            <a:ext cx="5671559" cy="305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222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Defining Named Sets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07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Defining Named Sets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1700" dirty="0"/>
              <a:t>TOP 10 countries by population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102" y="2456165"/>
            <a:ext cx="7086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7619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S16E24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Thank You!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74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Parent child user hierarchies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94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Parent child user hierarchies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558607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7408" y="1189050"/>
            <a:ext cx="68155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1A9CB0"/>
                </a:solidFill>
              </a:rPr>
              <a:t>Understanding MDX syntax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814122" y="1371856"/>
            <a:ext cx="0" cy="288119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 Placeholder 4"/>
          <p:cNvSpPr txBox="1">
            <a:spLocks/>
          </p:cNvSpPr>
          <p:nvPr/>
        </p:nvSpPr>
        <p:spPr>
          <a:xfrm>
            <a:off x="2091518" y="3993674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Thanks to Alexandra </a:t>
            </a:r>
            <a:r>
              <a:rPr lang="en-US" sz="1800" b="1" dirty="0" err="1"/>
              <a:t>Moskovko</a:t>
            </a:r>
            <a:r>
              <a:rPr lang="en-US" sz="1800" b="1" dirty="0"/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2068580" y="4475262"/>
            <a:ext cx="42205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Как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понять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этот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ваш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 MDX и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не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сломать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 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мозг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?</a:t>
            </a:r>
            <a:endParaRPr lang="en-US" sz="105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349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40000"/>
            </a:pPr>
            <a:r>
              <a:rPr lang="en-US" b="1" dirty="0"/>
              <a:t>Creating Calculations and Queries</a:t>
            </a:r>
            <a:r>
              <a:rPr lang="en-US" dirty="0"/>
              <a:t>  </a:t>
            </a:r>
            <a:r>
              <a:rPr lang="en-US" b="1" dirty="0"/>
              <a:t>by Using MDX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246390" y="834095"/>
            <a:ext cx="5486589" cy="3877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68580" tIns="54864" rIns="68580" bIns="54864" anchor="ctr" anchorCtr="0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2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Understanding MDX syntax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6273" y="1507964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7741" y="1487416"/>
            <a:ext cx="8326259" cy="3124438"/>
          </a:xfrm>
          <a:prstGeom prst="rect">
            <a:avLst/>
          </a:prstGeom>
        </p:spPr>
        <p:txBody>
          <a:bodyPr/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lvl="2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r>
              <a:rPr lang="en-US" sz="2000" dirty="0"/>
              <a:t>DEMO</a:t>
            </a:r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5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800" dirty="0"/>
          </a:p>
          <a:p>
            <a:pPr marL="516636" lvl="3" indent="-173736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defRPr/>
            </a:pPr>
            <a:endParaRPr lang="en-US" sz="1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594" y="1221893"/>
            <a:ext cx="6785135" cy="357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0952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requisites.potx" id="{CA5CFE4E-6FDF-4E55-B703-99AAA5166B49}" vid="{65F8F389-B394-4C5F-9B7C-EE83AB2022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817E031EC97945B58DBDFF61B6FAAB" ma:contentTypeVersion="2" ma:contentTypeDescription="Create a new document." ma:contentTypeScope="" ma:versionID="c51f5ef4bd80f036d835863056600a0f">
  <xsd:schema xmlns:xsd="http://www.w3.org/2001/XMLSchema" xmlns:xs="http://www.w3.org/2001/XMLSchema" xmlns:p="http://schemas.microsoft.com/office/2006/metadata/properties" xmlns:ns2="e83b1685-c0ee-49c7-ae0f-bc980b303699" targetNamespace="http://schemas.microsoft.com/office/2006/metadata/properties" ma:root="true" ma:fieldsID="24ac212150268e8e648f13f43faec01e" ns2:_="">
    <xsd:import namespace="e83b1685-c0ee-49c7-ae0f-bc980b30369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3b1685-c0ee-49c7-ae0f-bc980b30369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C8FBA7E-C087-4D50-90AF-0592C0082C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3b1685-c0ee-49c7-ae0f-bc980b3036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e83b1685-c0ee-49c7-ae0f-bc980b303699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prerequisites</Template>
  <TotalTime>22518</TotalTime>
  <Words>635</Words>
  <Application>Microsoft Office PowerPoint</Application>
  <PresentationFormat>On-screen Show (16:9)</PresentationFormat>
  <Paragraphs>282</Paragraphs>
  <Slides>55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Arial Black</vt:lpstr>
      <vt:lpstr>Calibri</vt:lpstr>
      <vt:lpstr>Lucida Grande</vt:lpstr>
      <vt:lpstr>Trebuchet MS</vt:lpstr>
      <vt:lpstr>Cover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Andrey Potapov</dc:creator>
  <cp:lastModifiedBy>Andrey Potapov</cp:lastModifiedBy>
  <cp:revision>268</cp:revision>
  <cp:lastPrinted>2014-07-09T13:30:36Z</cp:lastPrinted>
  <dcterms:created xsi:type="dcterms:W3CDTF">2015-03-18T06:37:43Z</dcterms:created>
  <dcterms:modified xsi:type="dcterms:W3CDTF">2019-04-29T19:06:45Z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0x01010019817E031EC97945B58DBDFF61B6FAAB</vt:lpwstr>
  </property>
  <property fmtid="{D5CDD505-2E9C-101B-9397-08002B2CF9AE}" pid="3" name="IsMyDocuments">
    <vt:bool>true</vt:bool>
  </property>
  <property fmtid="{D5CDD505-2E9C-101B-9397-08002B2CF9AE}" pid="4" name="_dlc_DocIdItemGuid">
    <vt:lpwstr>dacd157f-9e9b-4d8c-bb01-20daca300eae</vt:lpwstr>
  </property>
</Properties>
</file>